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riecito" charset="1" panose="00000500000000000000"/>
      <p:regular r:id="rId10"/>
    </p:embeddedFont>
    <p:embeddedFont>
      <p:font typeface="Gaegu Bold" charset="1" panose="00000000000000000000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2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4607" y="901533"/>
            <a:ext cx="13598901" cy="7516483"/>
          </a:xfrm>
          <a:custGeom>
            <a:avLst/>
            <a:gdLst/>
            <a:ahLst/>
            <a:cxnLst/>
            <a:rect r="r" b="b" t="t" l="l"/>
            <a:pathLst>
              <a:path h="7516483" w="13598901">
                <a:moveTo>
                  <a:pt x="0" y="0"/>
                </a:moveTo>
                <a:lnTo>
                  <a:pt x="13598900" y="0"/>
                </a:lnTo>
                <a:lnTo>
                  <a:pt x="13598900" y="7516483"/>
                </a:lnTo>
                <a:lnTo>
                  <a:pt x="0" y="7516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9791" y="2919400"/>
            <a:ext cx="9641950" cy="404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5000">
                <a:solidFill>
                  <a:srgbClr val="4F3527"/>
                </a:solidFill>
                <a:ea typeface="Barriecito"/>
              </a:rPr>
              <a:t>霍格華茲的邀請函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76602" y="3786358"/>
            <a:ext cx="3389099" cy="4114800"/>
          </a:xfrm>
          <a:custGeom>
            <a:avLst/>
            <a:gdLst/>
            <a:ahLst/>
            <a:cxnLst/>
            <a:rect r="r" b="b" t="t" l="l"/>
            <a:pathLst>
              <a:path h="4114800" w="3389099">
                <a:moveTo>
                  <a:pt x="0" y="0"/>
                </a:moveTo>
                <a:lnTo>
                  <a:pt x="3389099" y="0"/>
                </a:lnTo>
                <a:lnTo>
                  <a:pt x="3389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5220">
            <a:off x="14131330" y="7528529"/>
            <a:ext cx="1882912" cy="1314615"/>
          </a:xfrm>
          <a:custGeom>
            <a:avLst/>
            <a:gdLst/>
            <a:ahLst/>
            <a:cxnLst/>
            <a:rect r="r" b="b" t="t" l="l"/>
            <a:pathLst>
              <a:path h="1314615" w="1882912">
                <a:moveTo>
                  <a:pt x="0" y="0"/>
                </a:moveTo>
                <a:lnTo>
                  <a:pt x="1882912" y="0"/>
                </a:lnTo>
                <a:lnTo>
                  <a:pt x="1882912" y="1314615"/>
                </a:lnTo>
                <a:lnTo>
                  <a:pt x="0" y="1314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81120" y="6958000"/>
            <a:ext cx="856062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9"/>
              </a:lnSpc>
            </a:pPr>
            <a:r>
              <a:rPr lang="en-US" sz="3999">
                <a:solidFill>
                  <a:srgbClr val="4F3527"/>
                </a:solidFill>
                <a:latin typeface="Gaegu Bold"/>
              </a:rPr>
              <a:t>1112003  1112020 1100621  1102065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6586147" y="4204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320723" y="5506343"/>
            <a:ext cx="3718063" cy="2572228"/>
            <a:chOff x="0" y="0"/>
            <a:chExt cx="1818933" cy="1258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8933" cy="1258373"/>
            </a:xfrm>
            <a:custGeom>
              <a:avLst/>
              <a:gdLst/>
              <a:ahLst/>
              <a:cxnLst/>
              <a:rect r="r" b="b" t="t" l="l"/>
              <a:pathLst>
                <a:path h="1258373" w="1818933">
                  <a:moveTo>
                    <a:pt x="0" y="0"/>
                  </a:moveTo>
                  <a:lnTo>
                    <a:pt x="1818933" y="0"/>
                  </a:lnTo>
                  <a:lnTo>
                    <a:pt x="1818933" y="1258373"/>
                  </a:lnTo>
                  <a:lnTo>
                    <a:pt x="0" y="125837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1">
                  <a:solidFill>
                    <a:srgbClr val="FFFFFF">
                      <a:alpha val="74902"/>
                    </a:srgbClr>
                  </a:solidFill>
                  <a:ea typeface="Noto Sans T Chinese Bold"/>
                </a:rPr>
                <a:t>地區名</a:t>
              </a:r>
            </a:p>
            <a:p>
              <a:pPr algn="ctr">
                <a:lnSpc>
                  <a:spcPts val="1399"/>
                </a:lnSpc>
              </a:pPr>
            </a:p>
            <a:p>
              <a:pPr algn="ctr">
                <a:lnSpc>
                  <a:spcPts val="4900"/>
                </a:lnSpc>
              </a:pPr>
              <a:r>
                <a:rPr lang="en-US" sz="3500" spc="98">
                  <a:solidFill>
                    <a:srgbClr val="FFFFFF">
                      <a:alpha val="74902"/>
                    </a:srgbClr>
                  </a:solidFill>
                  <a:ea typeface="Noto Sans T Chinese"/>
                </a:rPr>
                <a:t>地區敘述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20723" y="2208428"/>
            <a:ext cx="3718063" cy="3297915"/>
            <a:chOff x="0" y="0"/>
            <a:chExt cx="1818933" cy="16133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18933" cy="1613390"/>
            </a:xfrm>
            <a:custGeom>
              <a:avLst/>
              <a:gdLst/>
              <a:ahLst/>
              <a:cxnLst/>
              <a:rect r="r" b="b" t="t" l="l"/>
              <a:pathLst>
                <a:path h="1613390" w="1818933">
                  <a:moveTo>
                    <a:pt x="0" y="0"/>
                  </a:moveTo>
                  <a:lnTo>
                    <a:pt x="1818933" y="0"/>
                  </a:lnTo>
                  <a:lnTo>
                    <a:pt x="1818933" y="1613390"/>
                  </a:lnTo>
                  <a:lnTo>
                    <a:pt x="0" y="16133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84">
                  <a:solidFill>
                    <a:srgbClr val="FFFFFF"/>
                  </a:solidFill>
                  <a:ea typeface="Noto Sans T Chinese Bold"/>
                </a:rPr>
                <a:t>此地區標誌建築與場景圖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9455362" y="5431833"/>
            <a:ext cx="827894" cy="149021"/>
            <a:chOff x="0" y="0"/>
            <a:chExt cx="635000" cy="114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" cy="114300"/>
            </a:xfrm>
            <a:custGeom>
              <a:avLst/>
              <a:gdLst/>
              <a:ahLst/>
              <a:cxnLst/>
              <a:rect r="r" b="b" t="t" l="l"/>
              <a:pathLst>
                <a:path h="114300" w="635000">
                  <a:moveTo>
                    <a:pt x="635000" y="0"/>
                  </a:moveTo>
                  <a:lnTo>
                    <a:pt x="635000" y="0"/>
                  </a:lnTo>
                  <a:lnTo>
                    <a:pt x="317500" y="1143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311679">
            <a:off x="16086862" y="5430056"/>
            <a:ext cx="827894" cy="149021"/>
            <a:chOff x="0" y="0"/>
            <a:chExt cx="635000" cy="114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" cy="114300"/>
            </a:xfrm>
            <a:custGeom>
              <a:avLst/>
              <a:gdLst/>
              <a:ahLst/>
              <a:cxnLst/>
              <a:rect r="r" b="b" t="t" l="l"/>
              <a:pathLst>
                <a:path h="114300" w="635000">
                  <a:moveTo>
                    <a:pt x="635000" y="0"/>
                  </a:moveTo>
                  <a:lnTo>
                    <a:pt x="635000" y="0"/>
                  </a:lnTo>
                  <a:lnTo>
                    <a:pt x="317500" y="1143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389465" y="1662923"/>
            <a:ext cx="4626152" cy="6939229"/>
          </a:xfrm>
          <a:custGeom>
            <a:avLst/>
            <a:gdLst/>
            <a:ahLst/>
            <a:cxnLst/>
            <a:rect r="r" b="b" t="t" l="l"/>
            <a:pathLst>
              <a:path h="6939229" w="4626152">
                <a:moveTo>
                  <a:pt x="0" y="0"/>
                </a:moveTo>
                <a:lnTo>
                  <a:pt x="4626153" y="0"/>
                </a:lnTo>
                <a:lnTo>
                  <a:pt x="4626153" y="6939229"/>
                </a:lnTo>
                <a:lnTo>
                  <a:pt x="0" y="6939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500069" y="2746598"/>
            <a:ext cx="3167416" cy="31674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4656" y="0"/>
                  </a:moveTo>
                  <a:lnTo>
                    <a:pt x="688144" y="0"/>
                  </a:lnTo>
                  <a:cubicBezTo>
                    <a:pt x="756990" y="0"/>
                    <a:pt x="812800" y="55810"/>
                    <a:pt x="812800" y="124656"/>
                  </a:cubicBezTo>
                  <a:lnTo>
                    <a:pt x="812800" y="688144"/>
                  </a:lnTo>
                  <a:cubicBezTo>
                    <a:pt x="812800" y="756990"/>
                    <a:pt x="756990" y="812800"/>
                    <a:pt x="688144" y="812800"/>
                  </a:cubicBezTo>
                  <a:lnTo>
                    <a:pt x="124656" y="812800"/>
                  </a:lnTo>
                  <a:cubicBezTo>
                    <a:pt x="55810" y="812800"/>
                    <a:pt x="0" y="756990"/>
                    <a:pt x="0" y="688144"/>
                  </a:cubicBezTo>
                  <a:lnTo>
                    <a:pt x="0" y="124656"/>
                  </a:lnTo>
                  <a:cubicBezTo>
                    <a:pt x="0" y="55810"/>
                    <a:pt x="55810" y="0"/>
                    <a:pt x="124656" y="0"/>
                  </a:cubicBez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3691" y="2746598"/>
            <a:ext cx="3167416" cy="31674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4656" y="0"/>
                  </a:moveTo>
                  <a:lnTo>
                    <a:pt x="688144" y="0"/>
                  </a:lnTo>
                  <a:cubicBezTo>
                    <a:pt x="756990" y="0"/>
                    <a:pt x="812800" y="55810"/>
                    <a:pt x="812800" y="124656"/>
                  </a:cubicBezTo>
                  <a:lnTo>
                    <a:pt x="812800" y="688144"/>
                  </a:lnTo>
                  <a:cubicBezTo>
                    <a:pt x="812800" y="756990"/>
                    <a:pt x="756990" y="812800"/>
                    <a:pt x="688144" y="812800"/>
                  </a:cubicBezTo>
                  <a:lnTo>
                    <a:pt x="124656" y="812800"/>
                  </a:lnTo>
                  <a:cubicBezTo>
                    <a:pt x="55810" y="812800"/>
                    <a:pt x="0" y="756990"/>
                    <a:pt x="0" y="688144"/>
                  </a:cubicBezTo>
                  <a:lnTo>
                    <a:pt x="0" y="124656"/>
                  </a:lnTo>
                  <a:cubicBezTo>
                    <a:pt x="0" y="55810"/>
                    <a:pt x="55810" y="0"/>
                    <a:pt x="124656" y="0"/>
                  </a:cubicBez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18647" y="2175725"/>
            <a:ext cx="3543882" cy="35438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1414" y="0"/>
                  </a:moveTo>
                  <a:lnTo>
                    <a:pt x="701386" y="0"/>
                  </a:lnTo>
                  <a:cubicBezTo>
                    <a:pt x="730935" y="0"/>
                    <a:pt x="759273" y="11738"/>
                    <a:pt x="780168" y="32632"/>
                  </a:cubicBezTo>
                  <a:cubicBezTo>
                    <a:pt x="801062" y="53527"/>
                    <a:pt x="812800" y="81865"/>
                    <a:pt x="812800" y="111414"/>
                  </a:cubicBezTo>
                  <a:lnTo>
                    <a:pt x="812800" y="701386"/>
                  </a:lnTo>
                  <a:cubicBezTo>
                    <a:pt x="812800" y="730935"/>
                    <a:pt x="801062" y="759273"/>
                    <a:pt x="780168" y="780168"/>
                  </a:cubicBezTo>
                  <a:cubicBezTo>
                    <a:pt x="759273" y="801062"/>
                    <a:pt x="730935" y="812800"/>
                    <a:pt x="701386" y="812800"/>
                  </a:cubicBezTo>
                  <a:lnTo>
                    <a:pt x="111414" y="812800"/>
                  </a:lnTo>
                  <a:cubicBezTo>
                    <a:pt x="81865" y="812800"/>
                    <a:pt x="53527" y="801062"/>
                    <a:pt x="32632" y="780168"/>
                  </a:cubicBezTo>
                  <a:cubicBezTo>
                    <a:pt x="11738" y="759273"/>
                    <a:pt x="0" y="730935"/>
                    <a:pt x="0" y="701386"/>
                  </a:cubicBezTo>
                  <a:lnTo>
                    <a:pt x="0" y="111414"/>
                  </a:lnTo>
                  <a:cubicBezTo>
                    <a:pt x="0" y="81865"/>
                    <a:pt x="11738" y="53527"/>
                    <a:pt x="32632" y="32632"/>
                  </a:cubicBezTo>
                  <a:cubicBezTo>
                    <a:pt x="53527" y="11738"/>
                    <a:pt x="81865" y="0"/>
                    <a:pt x="111414" y="0"/>
                  </a:cubicBezTo>
                  <a:close/>
                </a:path>
              </a:pathLst>
            </a:custGeom>
            <a:solidFill>
              <a:srgbClr val="545454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158528" y="6645241"/>
          <a:ext cx="11983324" cy="1099995"/>
        </p:xfrm>
        <a:graphic>
          <a:graphicData uri="http://schemas.openxmlformats.org/drawingml/2006/table">
            <a:tbl>
              <a:tblPr/>
              <a:tblGrid>
                <a:gridCol w="1497916"/>
                <a:gridCol w="1497916"/>
                <a:gridCol w="1497916"/>
                <a:gridCol w="1497916"/>
                <a:gridCol w="1497916"/>
                <a:gridCol w="1497916"/>
                <a:gridCol w="1497916"/>
                <a:gridCol w="1497916"/>
              </a:tblGrid>
              <a:tr h="10999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75"/>
                        </a:lnSpc>
                        <a:defRPr/>
                      </a:pPr>
                      <a:endParaRPr lang="en-US" sz="1100"/>
                    </a:p>
                  </a:txBody>
                  <a:tcPr marL="142936" marR="142936" marT="142936" marB="14293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name="AutoShape 21" id="21"/>
          <p:cNvSpPr/>
          <p:nvPr/>
        </p:nvSpPr>
        <p:spPr>
          <a:xfrm flipV="true">
            <a:off x="16585928" y="428625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586147" y="4204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23812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30246" y="2118540"/>
            <a:ext cx="4705602" cy="5988948"/>
          </a:xfrm>
          <a:custGeom>
            <a:avLst/>
            <a:gdLst/>
            <a:ahLst/>
            <a:cxnLst/>
            <a:rect r="r" b="b" t="t" l="l"/>
            <a:pathLst>
              <a:path h="5988948" w="4705602">
                <a:moveTo>
                  <a:pt x="0" y="0"/>
                </a:moveTo>
                <a:lnTo>
                  <a:pt x="4705603" y="0"/>
                </a:lnTo>
                <a:lnTo>
                  <a:pt x="4705603" y="5988948"/>
                </a:lnTo>
                <a:lnTo>
                  <a:pt x="0" y="598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161" t="-19397" r="-48351" b="-23235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615859"/>
            <a:chOff x="0" y="0"/>
            <a:chExt cx="4937333" cy="279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795946"/>
            </a:xfrm>
            <a:custGeom>
              <a:avLst/>
              <a:gdLst/>
              <a:ahLst/>
              <a:cxnLst/>
              <a:rect r="r" b="b" t="t" l="l"/>
              <a:pathLst>
                <a:path h="2795946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795946"/>
                  </a:lnTo>
                  <a:lnTo>
                    <a:pt x="0" y="2795946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585928" y="428625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535321" y="3563191"/>
            <a:ext cx="3945342" cy="3999264"/>
            <a:chOff x="0" y="0"/>
            <a:chExt cx="1039102" cy="10533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102" cy="1053304"/>
            </a:xfrm>
            <a:custGeom>
              <a:avLst/>
              <a:gdLst/>
              <a:ahLst/>
              <a:cxnLst/>
              <a:rect r="r" b="b" t="t" l="l"/>
              <a:pathLst>
                <a:path h="1053304" w="1039102">
                  <a:moveTo>
                    <a:pt x="0" y="0"/>
                  </a:moveTo>
                  <a:lnTo>
                    <a:pt x="1039102" y="0"/>
                  </a:lnTo>
                  <a:lnTo>
                    <a:pt x="1039102" y="1053304"/>
                  </a:lnTo>
                  <a:lnTo>
                    <a:pt x="0" y="105330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84">
                  <a:solidFill>
                    <a:srgbClr val="FFFFFF"/>
                  </a:solidFill>
                  <a:ea typeface="Noto Sans T Chinese Bold"/>
                </a:rPr>
                <a:t>攻擊法術的實際遊戲中施法畫面的GIF圖檔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1138" y="3563191"/>
            <a:ext cx="6552606" cy="3999264"/>
            <a:chOff x="0" y="0"/>
            <a:chExt cx="1725789" cy="10533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25789" cy="1053304"/>
            </a:xfrm>
            <a:custGeom>
              <a:avLst/>
              <a:gdLst/>
              <a:ahLst/>
              <a:cxnLst/>
              <a:rect r="r" b="b" t="t" l="l"/>
              <a:pathLst>
                <a:path h="1053304" w="1725789">
                  <a:moveTo>
                    <a:pt x="0" y="0"/>
                  </a:moveTo>
                  <a:lnTo>
                    <a:pt x="1725789" y="0"/>
                  </a:lnTo>
                  <a:lnTo>
                    <a:pt x="1725789" y="1053304"/>
                  </a:lnTo>
                  <a:lnTo>
                    <a:pt x="0" y="1053304"/>
                  </a:ln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ea typeface="Noto Sans T Chinese Bold"/>
                </a:rPr>
                <a:t>攻擊法術的文字介紹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6076" y="23812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4729" y="4136499"/>
            <a:ext cx="265782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Noto Sans T Chinese Bold"/>
              </a:rPr>
              <a:t>完成法術後出現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615859"/>
            <a:chOff x="0" y="0"/>
            <a:chExt cx="4937333" cy="2795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795946"/>
            </a:xfrm>
            <a:custGeom>
              <a:avLst/>
              <a:gdLst/>
              <a:ahLst/>
              <a:cxnLst/>
              <a:rect r="r" b="b" t="t" l="l"/>
              <a:pathLst>
                <a:path h="2795946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795946"/>
                  </a:lnTo>
                  <a:lnTo>
                    <a:pt x="0" y="2795946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95026" y="2830143"/>
            <a:ext cx="3945342" cy="3999264"/>
            <a:chOff x="0" y="0"/>
            <a:chExt cx="1039102" cy="1053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9102" cy="1053304"/>
            </a:xfrm>
            <a:custGeom>
              <a:avLst/>
              <a:gdLst/>
              <a:ahLst/>
              <a:cxnLst/>
              <a:rect r="r" b="b" t="t" l="l"/>
              <a:pathLst>
                <a:path h="1053304" w="1039102">
                  <a:moveTo>
                    <a:pt x="0" y="0"/>
                  </a:moveTo>
                  <a:lnTo>
                    <a:pt x="1039102" y="0"/>
                  </a:lnTo>
                  <a:lnTo>
                    <a:pt x="1039102" y="1053304"/>
                  </a:lnTo>
                  <a:lnTo>
                    <a:pt x="0" y="105330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84">
                  <a:solidFill>
                    <a:srgbClr val="FFFFFF"/>
                  </a:solidFill>
                  <a:ea typeface="Noto Sans T Chinese Bold"/>
                </a:rPr>
                <a:t>功能法術的實際遊戲中施法畫面的GIF圖檔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0368" y="2830143"/>
            <a:ext cx="6552606" cy="3999264"/>
            <a:chOff x="0" y="0"/>
            <a:chExt cx="1725789" cy="1053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5789" cy="1053304"/>
            </a:xfrm>
            <a:custGeom>
              <a:avLst/>
              <a:gdLst/>
              <a:ahLst/>
              <a:cxnLst/>
              <a:rect r="r" b="b" t="t" l="l"/>
              <a:pathLst>
                <a:path h="1053304" w="1725789">
                  <a:moveTo>
                    <a:pt x="0" y="0"/>
                  </a:moveTo>
                  <a:lnTo>
                    <a:pt x="1725789" y="0"/>
                  </a:lnTo>
                  <a:lnTo>
                    <a:pt x="1725789" y="1053304"/>
                  </a:lnTo>
                  <a:lnTo>
                    <a:pt x="0" y="1053304"/>
                  </a:ln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84">
                  <a:solidFill>
                    <a:srgbClr val="FFFFFF"/>
                  </a:solidFill>
                  <a:ea typeface="Noto Sans T Chinese Bold"/>
                </a:rPr>
                <a:t>功能法術的文字介紹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6586147" y="4204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326281" y="-101143"/>
            <a:ext cx="18833737" cy="1727479"/>
            <a:chOff x="0" y="0"/>
            <a:chExt cx="6478140" cy="594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78140" cy="594192"/>
            </a:xfrm>
            <a:custGeom>
              <a:avLst/>
              <a:gdLst/>
              <a:ahLst/>
              <a:cxnLst/>
              <a:rect r="r" b="b" t="t" l="l"/>
              <a:pathLst>
                <a:path h="594192" w="6478140">
                  <a:moveTo>
                    <a:pt x="0" y="0"/>
                  </a:moveTo>
                  <a:lnTo>
                    <a:pt x="6478140" y="0"/>
                  </a:lnTo>
                  <a:lnTo>
                    <a:pt x="6478140" y="594192"/>
                  </a:lnTo>
                  <a:lnTo>
                    <a:pt x="0" y="594192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6738547" y="8774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6738328" y="11605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6738547" y="5728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4212842" y="1813838"/>
          <a:ext cx="9862317" cy="1555562"/>
        </p:xfrm>
        <a:graphic>
          <a:graphicData uri="http://schemas.openxmlformats.org/drawingml/2006/table">
            <a:tbl>
              <a:tblPr/>
              <a:tblGrid>
                <a:gridCol w="1913226"/>
                <a:gridCol w="1913226"/>
                <a:gridCol w="1913226"/>
                <a:gridCol w="2152221"/>
                <a:gridCol w="1970417"/>
              </a:tblGrid>
              <a:tr h="1555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Noto Sans T Chinese Bold"/>
                        </a:rPr>
                        <a:t>咒語</a:t>
                      </a:r>
                      <a:endParaRPr lang="en-US" sz="1100"/>
                    </a:p>
                  </a:txBody>
                  <a:tcPr marL="166090" marR="166090" marT="166090" marB="16609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Noto Sans T Chinese Bold"/>
                        </a:rPr>
                        <a:t>黑魔法</a:t>
                      </a:r>
                      <a:endParaRPr lang="en-US" sz="1100"/>
                    </a:p>
                  </a:txBody>
                  <a:tcPr marL="166090" marR="166090" marT="166090" marB="16609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Noto Sans T Chinese Bold"/>
                        </a:rPr>
                        <a:t>核心</a:t>
                      </a:r>
                      <a:endParaRPr lang="en-US" sz="1100"/>
                    </a:p>
                  </a:txBody>
                  <a:tcPr marL="166090" marR="166090" marT="166090" marB="16609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28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Noto Sans T Chinese Bold"/>
                        </a:rPr>
                        <a:t>潛行</a:t>
                      </a:r>
                      <a:endParaRPr lang="en-US" sz="1100"/>
                    </a:p>
                  </a:txBody>
                  <a:tcPr marL="166090" marR="166090" marT="166090" marB="16609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Noto Sans T Chinese Bold"/>
                        </a:rPr>
                        <a:t>萬應室</a:t>
                      </a:r>
                      <a:endParaRPr lang="en-US" sz="1100"/>
                    </a:p>
                  </a:txBody>
                  <a:tcPr marL="166090" marR="166090" marT="166090" marB="16609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5454"/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0" y="25628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12842" y="3369400"/>
            <a:ext cx="9862317" cy="13218244"/>
          </a:xfrm>
          <a:custGeom>
            <a:avLst/>
            <a:gdLst/>
            <a:ahLst/>
            <a:cxnLst/>
            <a:rect r="r" b="b" t="t" l="l"/>
            <a:pathLst>
              <a:path h="13218244" w="9862317">
                <a:moveTo>
                  <a:pt x="0" y="0"/>
                </a:moveTo>
                <a:lnTo>
                  <a:pt x="9862316" y="0"/>
                </a:lnTo>
                <a:lnTo>
                  <a:pt x="9862316" y="13218245"/>
                </a:lnTo>
                <a:lnTo>
                  <a:pt x="0" y="1321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68" t="-20740" r="-186430" b="-4298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17743" y="-9556831"/>
            <a:ext cx="9862317" cy="13218244"/>
          </a:xfrm>
          <a:custGeom>
            <a:avLst/>
            <a:gdLst/>
            <a:ahLst/>
            <a:cxnLst/>
            <a:rect r="r" b="b" t="t" l="l"/>
            <a:pathLst>
              <a:path h="13218244" w="9862317">
                <a:moveTo>
                  <a:pt x="0" y="0"/>
                </a:moveTo>
                <a:lnTo>
                  <a:pt x="9862317" y="0"/>
                </a:lnTo>
                <a:lnTo>
                  <a:pt x="9862317" y="13218244"/>
                </a:lnTo>
                <a:lnTo>
                  <a:pt x="0" y="1321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68" t="-20740" r="-186430" b="-429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12842" y="3537824"/>
            <a:ext cx="9924369" cy="5370569"/>
          </a:xfrm>
          <a:custGeom>
            <a:avLst/>
            <a:gdLst/>
            <a:ahLst/>
            <a:cxnLst/>
            <a:rect r="r" b="b" t="t" l="l"/>
            <a:pathLst>
              <a:path h="5370569" w="9924369">
                <a:moveTo>
                  <a:pt x="0" y="0"/>
                </a:moveTo>
                <a:lnTo>
                  <a:pt x="9924368" y="0"/>
                </a:lnTo>
                <a:lnTo>
                  <a:pt x="9924368" y="5370568"/>
                </a:lnTo>
                <a:lnTo>
                  <a:pt x="0" y="537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752" t="-32768" r="-49799" b="-149196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6586147" y="4204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326281" y="-101143"/>
            <a:ext cx="18833737" cy="1727479"/>
            <a:chOff x="0" y="0"/>
            <a:chExt cx="6478140" cy="594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78140" cy="594192"/>
            </a:xfrm>
            <a:custGeom>
              <a:avLst/>
              <a:gdLst/>
              <a:ahLst/>
              <a:cxnLst/>
              <a:rect r="r" b="b" t="t" l="l"/>
              <a:pathLst>
                <a:path h="594192" w="6478140">
                  <a:moveTo>
                    <a:pt x="0" y="0"/>
                  </a:moveTo>
                  <a:lnTo>
                    <a:pt x="6478140" y="0"/>
                  </a:lnTo>
                  <a:lnTo>
                    <a:pt x="6478140" y="594192"/>
                  </a:lnTo>
                  <a:lnTo>
                    <a:pt x="0" y="594192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6738547" y="8774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6738328" y="11605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6738547" y="5728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5052792" y="2463535"/>
          <a:ext cx="12544974" cy="9649063"/>
        </p:xfrm>
        <a:graphic>
          <a:graphicData uri="http://schemas.openxmlformats.org/drawingml/2006/table">
            <a:tbl>
              <a:tblPr/>
              <a:tblGrid>
                <a:gridCol w="2666432"/>
                <a:gridCol w="9878542"/>
              </a:tblGrid>
              <a:tr h="1929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CPU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Intel Core i5-6600 (3.3 GHz) 或 AMD Ryzen 5 1400 (3.2 GHz)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29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RAM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16 GB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29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GPU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NVIDIA GeForce GTX 960 4GB or AMD Radeon RX 470 4GB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29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ea typeface="Noto Sans T Chinese"/>
                        </a:rPr>
                        <a:t>儲存空間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85 GB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9298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ea typeface="Noto Sans T Chinese"/>
                        </a:rPr>
                        <a:t>附註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43"/>
                        </a:lnSpc>
                        <a:defRPr/>
                      </a:pPr>
                      <a:r>
                        <a:rPr lang="en-US" sz="1531">
                          <a:solidFill>
                            <a:srgbClr val="FFFFFF"/>
                          </a:solidFill>
                          <a:latin typeface="Noto Sans T Chinese"/>
                        </a:rPr>
                        <a:t>SSD（首選）、HDD（支援）、720p / 30 fps、低品質設定</a:t>
                      </a:r>
                      <a:endParaRPr lang="en-US" sz="1100"/>
                    </a:p>
                  </a:txBody>
                  <a:tcPr marL="291718" marR="291718" marT="291718" marB="291718" anchor="ctr">
                    <a:lnL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934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052792" y="1787975"/>
          <a:ext cx="4096109" cy="672399"/>
        </p:xfrm>
        <a:graphic>
          <a:graphicData uri="http://schemas.openxmlformats.org/drawingml/2006/table">
            <a:tbl>
              <a:tblPr/>
              <a:tblGrid>
                <a:gridCol w="4096109"/>
              </a:tblGrid>
              <a:tr h="2785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0"/>
                        </a:lnSpc>
                        <a:defRPr/>
                      </a:pPr>
                      <a:r>
                        <a:rPr lang="en-US" sz="2593">
                          <a:solidFill>
                            <a:srgbClr val="FFFFFF"/>
                          </a:solidFill>
                          <a:ea typeface="Barriecito"/>
                        </a:rPr>
                        <a:t>最低/低規格</a:t>
                      </a:r>
                      <a:endParaRPr lang="en-US" sz="1100"/>
                    </a:p>
                  </a:txBody>
                  <a:tcPr marL="49398" marR="49398" marT="49398" marB="49398" anchor="ctr">
                    <a:lnL cmpd="sng" algn="ctr" cap="flat" w="2469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469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469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469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name="Group 16" id="16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25628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161555" y="1858507"/>
            <a:ext cx="1800225" cy="43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49" spc="71">
                <a:solidFill>
                  <a:srgbClr val="FFFFFF"/>
                </a:solidFill>
                <a:ea typeface="Noto Sans T Chinese"/>
              </a:rPr>
              <a:t>建議/高規格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631" y="-207774"/>
            <a:ext cx="18664577" cy="10779580"/>
            <a:chOff x="0" y="0"/>
            <a:chExt cx="4915773" cy="2839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5774" cy="2839066"/>
            </a:xfrm>
            <a:custGeom>
              <a:avLst/>
              <a:gdLst/>
              <a:ahLst/>
              <a:cxnLst/>
              <a:rect r="r" b="b" t="t" l="l"/>
              <a:pathLst>
                <a:path h="2839066" w="4915774">
                  <a:moveTo>
                    <a:pt x="0" y="0"/>
                  </a:moveTo>
                  <a:lnTo>
                    <a:pt x="4915774" y="0"/>
                  </a:lnTo>
                  <a:lnTo>
                    <a:pt x="4915774" y="2839066"/>
                  </a:lnTo>
                  <a:lnTo>
                    <a:pt x="0" y="2839066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857042" y="2269382"/>
            <a:ext cx="2899627" cy="289962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6169" y="0"/>
                  </a:moveTo>
                  <a:lnTo>
                    <a:pt x="676631" y="0"/>
                  </a:lnTo>
                  <a:cubicBezTo>
                    <a:pt x="712746" y="0"/>
                    <a:pt x="747381" y="14346"/>
                    <a:pt x="772917" y="39883"/>
                  </a:cubicBezTo>
                  <a:cubicBezTo>
                    <a:pt x="798454" y="65419"/>
                    <a:pt x="812800" y="100054"/>
                    <a:pt x="812800" y="136169"/>
                  </a:cubicBezTo>
                  <a:lnTo>
                    <a:pt x="812800" y="676631"/>
                  </a:lnTo>
                  <a:cubicBezTo>
                    <a:pt x="812800" y="712746"/>
                    <a:pt x="798454" y="747381"/>
                    <a:pt x="772917" y="772917"/>
                  </a:cubicBezTo>
                  <a:cubicBezTo>
                    <a:pt x="747381" y="798454"/>
                    <a:pt x="712746" y="812800"/>
                    <a:pt x="676631" y="812800"/>
                  </a:cubicBezTo>
                  <a:lnTo>
                    <a:pt x="136169" y="812800"/>
                  </a:lnTo>
                  <a:cubicBezTo>
                    <a:pt x="100054" y="812800"/>
                    <a:pt x="65419" y="798454"/>
                    <a:pt x="39883" y="772917"/>
                  </a:cubicBezTo>
                  <a:cubicBezTo>
                    <a:pt x="14346" y="747381"/>
                    <a:pt x="0" y="712746"/>
                    <a:pt x="0" y="676631"/>
                  </a:cubicBezTo>
                  <a:lnTo>
                    <a:pt x="0" y="136169"/>
                  </a:lnTo>
                  <a:cubicBezTo>
                    <a:pt x="0" y="100054"/>
                    <a:pt x="14346" y="65419"/>
                    <a:pt x="39883" y="39883"/>
                  </a:cubicBezTo>
                  <a:cubicBezTo>
                    <a:pt x="65419" y="14346"/>
                    <a:pt x="100054" y="0"/>
                    <a:pt x="136169" y="0"/>
                  </a:cubicBez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31332" y="2269382"/>
            <a:ext cx="2899627" cy="289962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6169" y="0"/>
                  </a:moveTo>
                  <a:lnTo>
                    <a:pt x="676631" y="0"/>
                  </a:lnTo>
                  <a:cubicBezTo>
                    <a:pt x="712746" y="0"/>
                    <a:pt x="747381" y="14346"/>
                    <a:pt x="772917" y="39883"/>
                  </a:cubicBezTo>
                  <a:cubicBezTo>
                    <a:pt x="798454" y="65419"/>
                    <a:pt x="812800" y="100054"/>
                    <a:pt x="812800" y="136169"/>
                  </a:cubicBezTo>
                  <a:lnTo>
                    <a:pt x="812800" y="676631"/>
                  </a:lnTo>
                  <a:cubicBezTo>
                    <a:pt x="812800" y="712746"/>
                    <a:pt x="798454" y="747381"/>
                    <a:pt x="772917" y="772917"/>
                  </a:cubicBezTo>
                  <a:cubicBezTo>
                    <a:pt x="747381" y="798454"/>
                    <a:pt x="712746" y="812800"/>
                    <a:pt x="676631" y="812800"/>
                  </a:cubicBezTo>
                  <a:lnTo>
                    <a:pt x="136169" y="812800"/>
                  </a:lnTo>
                  <a:cubicBezTo>
                    <a:pt x="100054" y="812800"/>
                    <a:pt x="65419" y="798454"/>
                    <a:pt x="39883" y="772917"/>
                  </a:cubicBezTo>
                  <a:cubicBezTo>
                    <a:pt x="14346" y="747381"/>
                    <a:pt x="0" y="712746"/>
                    <a:pt x="0" y="676631"/>
                  </a:cubicBezTo>
                  <a:lnTo>
                    <a:pt x="0" y="136169"/>
                  </a:lnTo>
                  <a:cubicBezTo>
                    <a:pt x="0" y="100054"/>
                    <a:pt x="14346" y="65419"/>
                    <a:pt x="39883" y="39883"/>
                  </a:cubicBezTo>
                  <a:cubicBezTo>
                    <a:pt x="65419" y="14346"/>
                    <a:pt x="100054" y="0"/>
                    <a:pt x="136169" y="0"/>
                  </a:cubicBez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21868" y="1746774"/>
            <a:ext cx="3244264" cy="32442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1703" y="0"/>
                  </a:moveTo>
                  <a:lnTo>
                    <a:pt x="691097" y="0"/>
                  </a:lnTo>
                  <a:cubicBezTo>
                    <a:pt x="723374" y="0"/>
                    <a:pt x="754330" y="12822"/>
                    <a:pt x="777154" y="35646"/>
                  </a:cubicBezTo>
                  <a:cubicBezTo>
                    <a:pt x="799978" y="58470"/>
                    <a:pt x="812800" y="89426"/>
                    <a:pt x="812800" y="121703"/>
                  </a:cubicBezTo>
                  <a:lnTo>
                    <a:pt x="812800" y="691097"/>
                  </a:lnTo>
                  <a:cubicBezTo>
                    <a:pt x="812800" y="723374"/>
                    <a:pt x="799978" y="754330"/>
                    <a:pt x="777154" y="777154"/>
                  </a:cubicBezTo>
                  <a:cubicBezTo>
                    <a:pt x="754330" y="799978"/>
                    <a:pt x="723374" y="812800"/>
                    <a:pt x="691097" y="812800"/>
                  </a:cubicBezTo>
                  <a:lnTo>
                    <a:pt x="121703" y="812800"/>
                  </a:lnTo>
                  <a:cubicBezTo>
                    <a:pt x="89426" y="812800"/>
                    <a:pt x="58470" y="799978"/>
                    <a:pt x="35646" y="777154"/>
                  </a:cubicBezTo>
                  <a:cubicBezTo>
                    <a:pt x="12822" y="754330"/>
                    <a:pt x="0" y="723374"/>
                    <a:pt x="0" y="691097"/>
                  </a:cubicBezTo>
                  <a:lnTo>
                    <a:pt x="0" y="121703"/>
                  </a:lnTo>
                  <a:cubicBezTo>
                    <a:pt x="0" y="89426"/>
                    <a:pt x="12822" y="58470"/>
                    <a:pt x="35646" y="35646"/>
                  </a:cubicBezTo>
                  <a:cubicBezTo>
                    <a:pt x="58470" y="12822"/>
                    <a:pt x="89426" y="0"/>
                    <a:pt x="121703" y="0"/>
                  </a:cubicBezTo>
                  <a:close/>
                </a:path>
              </a:pathLst>
            </a:custGeom>
            <a:solidFill>
              <a:srgbClr val="545454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965248" y="5263876"/>
          <a:ext cx="10042718" cy="921859"/>
        </p:xfrm>
        <a:graphic>
          <a:graphicData uri="http://schemas.openxmlformats.org/drawingml/2006/table">
            <a:tbl>
              <a:tblPr/>
              <a:tblGrid>
                <a:gridCol w="1255340"/>
                <a:gridCol w="1255340"/>
                <a:gridCol w="1255340"/>
                <a:gridCol w="1255340"/>
                <a:gridCol w="1255340"/>
                <a:gridCol w="1255340"/>
                <a:gridCol w="1255340"/>
                <a:gridCol w="1255340"/>
              </a:tblGrid>
              <a:tr h="9218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42"/>
                        </a:lnSpc>
                        <a:defRPr/>
                      </a:pPr>
                      <a:endParaRPr lang="en-US" sz="1100"/>
                    </a:p>
                  </a:txBody>
                  <a:tcPr marL="130851" marR="130851" marT="130851" marB="130851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pSp>
        <p:nvGrpSpPr>
          <p:cNvPr name="Group 20" id="20"/>
          <p:cNvGrpSpPr/>
          <p:nvPr/>
        </p:nvGrpSpPr>
        <p:grpSpPr>
          <a:xfrm rot="0">
            <a:off x="1965248" y="8835647"/>
            <a:ext cx="10158078" cy="4876771"/>
            <a:chOff x="0" y="0"/>
            <a:chExt cx="1119844" cy="5376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9844" cy="537624"/>
            </a:xfrm>
            <a:custGeom>
              <a:avLst/>
              <a:gdLst/>
              <a:ahLst/>
              <a:cxnLst/>
              <a:rect r="r" b="b" t="t" l="l"/>
              <a:pathLst>
                <a:path h="537624" w="1119844">
                  <a:moveTo>
                    <a:pt x="38869" y="0"/>
                  </a:moveTo>
                  <a:lnTo>
                    <a:pt x="1080975" y="0"/>
                  </a:lnTo>
                  <a:cubicBezTo>
                    <a:pt x="1091284" y="0"/>
                    <a:pt x="1101170" y="4095"/>
                    <a:pt x="1108460" y="11385"/>
                  </a:cubicBezTo>
                  <a:cubicBezTo>
                    <a:pt x="1115749" y="18674"/>
                    <a:pt x="1119844" y="28561"/>
                    <a:pt x="1119844" y="38869"/>
                  </a:cubicBezTo>
                  <a:lnTo>
                    <a:pt x="1119844" y="498754"/>
                  </a:lnTo>
                  <a:cubicBezTo>
                    <a:pt x="1119844" y="509063"/>
                    <a:pt x="1115749" y="518950"/>
                    <a:pt x="1108460" y="526239"/>
                  </a:cubicBezTo>
                  <a:cubicBezTo>
                    <a:pt x="1101170" y="533529"/>
                    <a:pt x="1091284" y="537624"/>
                    <a:pt x="1080975" y="537624"/>
                  </a:cubicBezTo>
                  <a:lnTo>
                    <a:pt x="38869" y="537624"/>
                  </a:lnTo>
                  <a:cubicBezTo>
                    <a:pt x="28561" y="537624"/>
                    <a:pt x="18674" y="533529"/>
                    <a:pt x="11385" y="526239"/>
                  </a:cubicBezTo>
                  <a:cubicBezTo>
                    <a:pt x="4095" y="518950"/>
                    <a:pt x="0" y="509063"/>
                    <a:pt x="0" y="498754"/>
                  </a:cubicBezTo>
                  <a:lnTo>
                    <a:pt x="0" y="38869"/>
                  </a:lnTo>
                  <a:cubicBezTo>
                    <a:pt x="0" y="28561"/>
                    <a:pt x="4095" y="18674"/>
                    <a:pt x="11385" y="11385"/>
                  </a:cubicBezTo>
                  <a:cubicBezTo>
                    <a:pt x="18674" y="4095"/>
                    <a:pt x="28561" y="0"/>
                    <a:pt x="388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91214" y="7492026"/>
            <a:ext cx="3594932" cy="2687243"/>
            <a:chOff x="0" y="0"/>
            <a:chExt cx="719221" cy="5376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9221" cy="537624"/>
            </a:xfrm>
            <a:custGeom>
              <a:avLst/>
              <a:gdLst/>
              <a:ahLst/>
              <a:cxnLst/>
              <a:rect r="r" b="b" t="t" l="l"/>
              <a:pathLst>
                <a:path h="537624" w="719221">
                  <a:moveTo>
                    <a:pt x="109832" y="0"/>
                  </a:moveTo>
                  <a:lnTo>
                    <a:pt x="609389" y="0"/>
                  </a:lnTo>
                  <a:cubicBezTo>
                    <a:pt x="670047" y="0"/>
                    <a:pt x="719221" y="49173"/>
                    <a:pt x="719221" y="109832"/>
                  </a:cubicBezTo>
                  <a:lnTo>
                    <a:pt x="719221" y="427792"/>
                  </a:lnTo>
                  <a:cubicBezTo>
                    <a:pt x="719221" y="456921"/>
                    <a:pt x="707649" y="484857"/>
                    <a:pt x="687052" y="505455"/>
                  </a:cubicBezTo>
                  <a:cubicBezTo>
                    <a:pt x="666454" y="526052"/>
                    <a:pt x="638518" y="537624"/>
                    <a:pt x="609389" y="537624"/>
                  </a:cubicBezTo>
                  <a:lnTo>
                    <a:pt x="109832" y="537624"/>
                  </a:lnTo>
                  <a:cubicBezTo>
                    <a:pt x="49173" y="537624"/>
                    <a:pt x="0" y="488450"/>
                    <a:pt x="0" y="427792"/>
                  </a:cubicBezTo>
                  <a:lnTo>
                    <a:pt x="0" y="109832"/>
                  </a:lnTo>
                  <a:cubicBezTo>
                    <a:pt x="0" y="49173"/>
                    <a:pt x="49173" y="0"/>
                    <a:pt x="10983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6585928" y="428625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46076" y="23812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4756" y="-1846276"/>
            <a:ext cx="9382023" cy="6525899"/>
            <a:chOff x="0" y="0"/>
            <a:chExt cx="1034291" cy="719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4291" cy="719426"/>
            </a:xfrm>
            <a:custGeom>
              <a:avLst/>
              <a:gdLst/>
              <a:ahLst/>
              <a:cxnLst/>
              <a:rect r="r" b="b" t="t" l="l"/>
              <a:pathLst>
                <a:path h="719426" w="1034291">
                  <a:moveTo>
                    <a:pt x="42085" y="0"/>
                  </a:moveTo>
                  <a:lnTo>
                    <a:pt x="992206" y="0"/>
                  </a:lnTo>
                  <a:cubicBezTo>
                    <a:pt x="1003368" y="0"/>
                    <a:pt x="1014072" y="4434"/>
                    <a:pt x="1021964" y="12326"/>
                  </a:cubicBezTo>
                  <a:cubicBezTo>
                    <a:pt x="1029857" y="20219"/>
                    <a:pt x="1034291" y="30923"/>
                    <a:pt x="1034291" y="42085"/>
                  </a:cubicBezTo>
                  <a:lnTo>
                    <a:pt x="1034291" y="677342"/>
                  </a:lnTo>
                  <a:cubicBezTo>
                    <a:pt x="1034291" y="700585"/>
                    <a:pt x="1015449" y="719426"/>
                    <a:pt x="992206" y="719426"/>
                  </a:cubicBezTo>
                  <a:lnTo>
                    <a:pt x="42085" y="719426"/>
                  </a:lnTo>
                  <a:cubicBezTo>
                    <a:pt x="30923" y="719426"/>
                    <a:pt x="20219" y="714993"/>
                    <a:pt x="12326" y="707100"/>
                  </a:cubicBezTo>
                  <a:cubicBezTo>
                    <a:pt x="4434" y="699208"/>
                    <a:pt x="0" y="688503"/>
                    <a:pt x="0" y="677342"/>
                  </a:cubicBezTo>
                  <a:lnTo>
                    <a:pt x="0" y="42085"/>
                  </a:lnTo>
                  <a:cubicBezTo>
                    <a:pt x="0" y="30923"/>
                    <a:pt x="4434" y="20219"/>
                    <a:pt x="12326" y="12326"/>
                  </a:cubicBezTo>
                  <a:cubicBezTo>
                    <a:pt x="20219" y="4434"/>
                    <a:pt x="30923" y="0"/>
                    <a:pt x="42085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09354" y="304991"/>
            <a:ext cx="3594932" cy="2687243"/>
            <a:chOff x="0" y="0"/>
            <a:chExt cx="719221" cy="5376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9221" cy="537624"/>
            </a:xfrm>
            <a:custGeom>
              <a:avLst/>
              <a:gdLst/>
              <a:ahLst/>
              <a:cxnLst/>
              <a:rect r="r" b="b" t="t" l="l"/>
              <a:pathLst>
                <a:path h="537624" w="719221">
                  <a:moveTo>
                    <a:pt x="109832" y="0"/>
                  </a:moveTo>
                  <a:lnTo>
                    <a:pt x="609389" y="0"/>
                  </a:lnTo>
                  <a:cubicBezTo>
                    <a:pt x="670047" y="0"/>
                    <a:pt x="719221" y="49173"/>
                    <a:pt x="719221" y="109832"/>
                  </a:cubicBezTo>
                  <a:lnTo>
                    <a:pt x="719221" y="427792"/>
                  </a:lnTo>
                  <a:cubicBezTo>
                    <a:pt x="719221" y="456921"/>
                    <a:pt x="707649" y="484857"/>
                    <a:pt x="687052" y="505455"/>
                  </a:cubicBezTo>
                  <a:cubicBezTo>
                    <a:pt x="666454" y="526052"/>
                    <a:pt x="638518" y="537624"/>
                    <a:pt x="609389" y="537624"/>
                  </a:cubicBezTo>
                  <a:lnTo>
                    <a:pt x="109832" y="537624"/>
                  </a:lnTo>
                  <a:cubicBezTo>
                    <a:pt x="49173" y="537624"/>
                    <a:pt x="0" y="488450"/>
                    <a:pt x="0" y="427792"/>
                  </a:cubicBezTo>
                  <a:lnTo>
                    <a:pt x="0" y="109832"/>
                  </a:lnTo>
                  <a:cubicBezTo>
                    <a:pt x="0" y="49173"/>
                    <a:pt x="49173" y="0"/>
                    <a:pt x="10983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09354" y="3480856"/>
            <a:ext cx="3594932" cy="2687243"/>
            <a:chOff x="0" y="0"/>
            <a:chExt cx="719221" cy="5376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9221" cy="537624"/>
            </a:xfrm>
            <a:custGeom>
              <a:avLst/>
              <a:gdLst/>
              <a:ahLst/>
              <a:cxnLst/>
              <a:rect r="r" b="b" t="t" l="l"/>
              <a:pathLst>
                <a:path h="537624" w="719221">
                  <a:moveTo>
                    <a:pt x="109832" y="0"/>
                  </a:moveTo>
                  <a:lnTo>
                    <a:pt x="609389" y="0"/>
                  </a:lnTo>
                  <a:cubicBezTo>
                    <a:pt x="670047" y="0"/>
                    <a:pt x="719221" y="49173"/>
                    <a:pt x="719221" y="109832"/>
                  </a:cubicBezTo>
                  <a:lnTo>
                    <a:pt x="719221" y="427792"/>
                  </a:lnTo>
                  <a:cubicBezTo>
                    <a:pt x="719221" y="456921"/>
                    <a:pt x="707649" y="484857"/>
                    <a:pt x="687052" y="505455"/>
                  </a:cubicBezTo>
                  <a:cubicBezTo>
                    <a:pt x="666454" y="526052"/>
                    <a:pt x="638518" y="537624"/>
                    <a:pt x="609389" y="537624"/>
                  </a:cubicBezTo>
                  <a:lnTo>
                    <a:pt x="109832" y="537624"/>
                  </a:lnTo>
                  <a:cubicBezTo>
                    <a:pt x="49173" y="537624"/>
                    <a:pt x="0" y="488450"/>
                    <a:pt x="0" y="427792"/>
                  </a:cubicBezTo>
                  <a:lnTo>
                    <a:pt x="0" y="109832"/>
                  </a:lnTo>
                  <a:cubicBezTo>
                    <a:pt x="0" y="49173"/>
                    <a:pt x="49173" y="0"/>
                    <a:pt x="10983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3142" y="850383"/>
            <a:ext cx="2301716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why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0729" y="3919928"/>
            <a:ext cx="57465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介紹一款老少咸宜的遊戲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遊戲以劇情導向為主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易理解的故事線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容易引起共鳴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有特定族群會被吸引到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179269"/>
            <a:chOff x="0" y="0"/>
            <a:chExt cx="4937333" cy="26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680960"/>
            </a:xfrm>
            <a:custGeom>
              <a:avLst/>
              <a:gdLst/>
              <a:ahLst/>
              <a:cxnLst/>
              <a:rect r="r" b="b" t="t" l="l"/>
              <a:pathLst>
                <a:path h="268096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680960"/>
                  </a:lnTo>
                  <a:lnTo>
                    <a:pt x="0" y="268096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6586147" y="4204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393337" y="0"/>
            <a:ext cx="18833737" cy="1571762"/>
            <a:chOff x="0" y="0"/>
            <a:chExt cx="6478140" cy="5406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78140" cy="540631"/>
            </a:xfrm>
            <a:custGeom>
              <a:avLst/>
              <a:gdLst/>
              <a:ahLst/>
              <a:cxnLst/>
              <a:rect r="r" b="b" t="t" l="l"/>
              <a:pathLst>
                <a:path h="540631" w="6478140">
                  <a:moveTo>
                    <a:pt x="0" y="0"/>
                  </a:moveTo>
                  <a:lnTo>
                    <a:pt x="6478140" y="0"/>
                  </a:lnTo>
                  <a:lnTo>
                    <a:pt x="6478140" y="540631"/>
                  </a:lnTo>
                  <a:lnTo>
                    <a:pt x="0" y="54063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6738547" y="8774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6738328" y="11605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6738547" y="572819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824108" y="1838299"/>
            <a:ext cx="4892364" cy="2206208"/>
          </a:xfrm>
          <a:custGeom>
            <a:avLst/>
            <a:gdLst/>
            <a:ahLst/>
            <a:cxnLst/>
            <a:rect r="r" b="b" t="t" l="l"/>
            <a:pathLst>
              <a:path h="2206208" w="4892364">
                <a:moveTo>
                  <a:pt x="0" y="0"/>
                </a:moveTo>
                <a:lnTo>
                  <a:pt x="4892364" y="0"/>
                </a:lnTo>
                <a:lnTo>
                  <a:pt x="4892364" y="2206207"/>
                </a:lnTo>
                <a:lnTo>
                  <a:pt x="0" y="2206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24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088795" y="7168587"/>
          <a:ext cx="11726801" cy="1396807"/>
        </p:xfrm>
        <a:graphic>
          <a:graphicData uri="http://schemas.openxmlformats.org/drawingml/2006/table">
            <a:tbl>
              <a:tblPr/>
              <a:tblGrid>
                <a:gridCol w="2345360"/>
                <a:gridCol w="2345360"/>
                <a:gridCol w="2345360"/>
                <a:gridCol w="2345360"/>
                <a:gridCol w="2345360"/>
              </a:tblGrid>
              <a:tr h="1396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75"/>
                        </a:lnSpc>
                        <a:defRPr/>
                      </a:pPr>
                      <a:endParaRPr lang="en-US" sz="1100"/>
                    </a:p>
                  </a:txBody>
                  <a:tcPr marL="161070" marR="161070" marT="161070" marB="16107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75"/>
                        </a:lnSpc>
                        <a:defRPr/>
                      </a:pPr>
                      <a:endParaRPr lang="en-US" sz="1100"/>
                    </a:p>
                  </a:txBody>
                  <a:tcPr marL="161070" marR="161070" marT="161070" marB="16107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75"/>
                        </a:lnSpc>
                        <a:defRPr/>
                      </a:pPr>
                      <a:endParaRPr lang="en-US" sz="1100"/>
                    </a:p>
                  </a:txBody>
                  <a:tcPr marL="161070" marR="161070" marT="161070" marB="16107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75"/>
                        </a:lnSpc>
                        <a:defRPr/>
                      </a:pPr>
                      <a:endParaRPr lang="en-US" sz="1100"/>
                    </a:p>
                  </a:txBody>
                  <a:tcPr marL="161070" marR="161070" marT="161070" marB="16107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75"/>
                        </a:lnSpc>
                        <a:defRPr/>
                      </a:pPr>
                      <a:endParaRPr lang="en-US" sz="1100"/>
                    </a:p>
                  </a:txBody>
                  <a:tcPr marL="161070" marR="161070" marT="161070" marB="16107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0">
            <a:off x="0" y="48913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22176" y="5165690"/>
            <a:ext cx="1643649" cy="55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FFFFFF"/>
                </a:solidFill>
                <a:ea typeface="Noto Sans T Chinese"/>
              </a:rPr>
              <a:t>介紹內文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6354" y="8934767"/>
            <a:ext cx="107943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Noto Sans T Chinese"/>
              </a:rPr>
              <a:t>其他作品的圖片附有外部超連結，可跳至其他作品網站。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631" y="0"/>
            <a:ext cx="18746438" cy="10752293"/>
            <a:chOff x="0" y="0"/>
            <a:chExt cx="4937333" cy="2831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7334" cy="2831880"/>
            </a:xfrm>
            <a:custGeom>
              <a:avLst/>
              <a:gdLst/>
              <a:ahLst/>
              <a:cxnLst/>
              <a:rect r="r" b="b" t="t" l="l"/>
              <a:pathLst>
                <a:path h="2831880" w="4937334">
                  <a:moveTo>
                    <a:pt x="0" y="0"/>
                  </a:moveTo>
                  <a:lnTo>
                    <a:pt x="4937334" y="0"/>
                  </a:lnTo>
                  <a:lnTo>
                    <a:pt x="4937334" y="2831880"/>
                  </a:lnTo>
                  <a:lnTo>
                    <a:pt x="0" y="2831880"/>
                  </a:lnTo>
                  <a:close/>
                </a:path>
              </a:pathLst>
            </a:custGeom>
            <a:solidFill>
              <a:srgbClr val="010B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812"/>
            <a:ext cx="18288000" cy="1450123"/>
            <a:chOff x="0" y="0"/>
            <a:chExt cx="6290426" cy="49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90426" cy="498791"/>
            </a:xfrm>
            <a:custGeom>
              <a:avLst/>
              <a:gdLst/>
              <a:ahLst/>
              <a:cxnLst/>
              <a:rect r="r" b="b" t="t" l="l"/>
              <a:pathLst>
                <a:path h="498791" w="6290426">
                  <a:moveTo>
                    <a:pt x="0" y="0"/>
                  </a:moveTo>
                  <a:lnTo>
                    <a:pt x="6290426" y="0"/>
                  </a:lnTo>
                  <a:lnTo>
                    <a:pt x="6290426" y="498791"/>
                  </a:lnTo>
                  <a:lnTo>
                    <a:pt x="0" y="498791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6586147" y="725062"/>
            <a:ext cx="7873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6585928" y="1008102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585928" y="428625"/>
            <a:ext cx="78759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65571" y="3409442"/>
            <a:ext cx="2649510" cy="2131060"/>
            <a:chOff x="0" y="0"/>
            <a:chExt cx="101054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0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010540">
                  <a:moveTo>
                    <a:pt x="149023" y="0"/>
                  </a:moveTo>
                  <a:lnTo>
                    <a:pt x="861517" y="0"/>
                  </a:lnTo>
                  <a:cubicBezTo>
                    <a:pt x="901041" y="0"/>
                    <a:pt x="938945" y="15701"/>
                    <a:pt x="966893" y="43648"/>
                  </a:cubicBezTo>
                  <a:cubicBezTo>
                    <a:pt x="994840" y="71595"/>
                    <a:pt x="1010540" y="109500"/>
                    <a:pt x="1010540" y="149023"/>
                  </a:cubicBezTo>
                  <a:lnTo>
                    <a:pt x="1010540" y="663777"/>
                  </a:lnTo>
                  <a:cubicBezTo>
                    <a:pt x="1010540" y="746080"/>
                    <a:pt x="943820" y="812800"/>
                    <a:pt x="861517" y="812800"/>
                  </a:cubicBezTo>
                  <a:lnTo>
                    <a:pt x="149023" y="812800"/>
                  </a:lnTo>
                  <a:cubicBezTo>
                    <a:pt x="109500" y="812800"/>
                    <a:pt x="71595" y="797099"/>
                    <a:pt x="43648" y="769152"/>
                  </a:cubicBezTo>
                  <a:cubicBezTo>
                    <a:pt x="15701" y="741205"/>
                    <a:pt x="0" y="703300"/>
                    <a:pt x="0" y="663777"/>
                  </a:cubicBezTo>
                  <a:lnTo>
                    <a:pt x="0" y="149023"/>
                  </a:lnTo>
                  <a:cubicBezTo>
                    <a:pt x="0" y="109500"/>
                    <a:pt x="15701" y="71595"/>
                    <a:pt x="43648" y="43648"/>
                  </a:cubicBezTo>
                  <a:cubicBezTo>
                    <a:pt x="71595" y="15701"/>
                    <a:pt x="109500" y="0"/>
                    <a:pt x="149023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PlayStation 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14101" y="5845302"/>
            <a:ext cx="2649510" cy="2131060"/>
            <a:chOff x="0" y="0"/>
            <a:chExt cx="101054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0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010540">
                  <a:moveTo>
                    <a:pt x="149023" y="0"/>
                  </a:moveTo>
                  <a:lnTo>
                    <a:pt x="861517" y="0"/>
                  </a:lnTo>
                  <a:cubicBezTo>
                    <a:pt x="901041" y="0"/>
                    <a:pt x="938945" y="15701"/>
                    <a:pt x="966893" y="43648"/>
                  </a:cubicBezTo>
                  <a:cubicBezTo>
                    <a:pt x="994840" y="71595"/>
                    <a:pt x="1010540" y="109500"/>
                    <a:pt x="1010540" y="149023"/>
                  </a:cubicBezTo>
                  <a:lnTo>
                    <a:pt x="1010540" y="663777"/>
                  </a:lnTo>
                  <a:cubicBezTo>
                    <a:pt x="1010540" y="746080"/>
                    <a:pt x="943820" y="812800"/>
                    <a:pt x="861517" y="812800"/>
                  </a:cubicBezTo>
                  <a:lnTo>
                    <a:pt x="149023" y="812800"/>
                  </a:lnTo>
                  <a:cubicBezTo>
                    <a:pt x="109500" y="812800"/>
                    <a:pt x="71595" y="797099"/>
                    <a:pt x="43648" y="769152"/>
                  </a:cubicBezTo>
                  <a:cubicBezTo>
                    <a:pt x="15701" y="741205"/>
                    <a:pt x="0" y="703300"/>
                    <a:pt x="0" y="663777"/>
                  </a:cubicBezTo>
                  <a:lnTo>
                    <a:pt x="0" y="149023"/>
                  </a:lnTo>
                  <a:cubicBezTo>
                    <a:pt x="0" y="109500"/>
                    <a:pt x="15701" y="71595"/>
                    <a:pt x="43648" y="43648"/>
                  </a:cubicBezTo>
                  <a:cubicBezTo>
                    <a:pt x="71595" y="15701"/>
                    <a:pt x="109500" y="0"/>
                    <a:pt x="149023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Xbox One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64591" y="3409442"/>
            <a:ext cx="2649510" cy="2131060"/>
            <a:chOff x="0" y="0"/>
            <a:chExt cx="101054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0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010540">
                  <a:moveTo>
                    <a:pt x="149023" y="0"/>
                  </a:moveTo>
                  <a:lnTo>
                    <a:pt x="861517" y="0"/>
                  </a:lnTo>
                  <a:cubicBezTo>
                    <a:pt x="901041" y="0"/>
                    <a:pt x="938945" y="15701"/>
                    <a:pt x="966893" y="43648"/>
                  </a:cubicBezTo>
                  <a:cubicBezTo>
                    <a:pt x="994840" y="71595"/>
                    <a:pt x="1010540" y="109500"/>
                    <a:pt x="1010540" y="149023"/>
                  </a:cubicBezTo>
                  <a:lnTo>
                    <a:pt x="1010540" y="663777"/>
                  </a:lnTo>
                  <a:cubicBezTo>
                    <a:pt x="1010540" y="746080"/>
                    <a:pt x="943820" y="812800"/>
                    <a:pt x="861517" y="812800"/>
                  </a:cubicBezTo>
                  <a:lnTo>
                    <a:pt x="149023" y="812800"/>
                  </a:lnTo>
                  <a:cubicBezTo>
                    <a:pt x="109500" y="812800"/>
                    <a:pt x="71595" y="797099"/>
                    <a:pt x="43648" y="769152"/>
                  </a:cubicBezTo>
                  <a:cubicBezTo>
                    <a:pt x="15701" y="741205"/>
                    <a:pt x="0" y="703300"/>
                    <a:pt x="0" y="663777"/>
                  </a:cubicBezTo>
                  <a:lnTo>
                    <a:pt x="0" y="149023"/>
                  </a:lnTo>
                  <a:cubicBezTo>
                    <a:pt x="0" y="109500"/>
                    <a:pt x="15701" y="71595"/>
                    <a:pt x="43648" y="43648"/>
                  </a:cubicBezTo>
                  <a:cubicBezTo>
                    <a:pt x="71595" y="15701"/>
                    <a:pt x="109500" y="0"/>
                    <a:pt x="149023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Xbox Series XIS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15081" y="5845302"/>
            <a:ext cx="2649510" cy="2131060"/>
            <a:chOff x="0" y="0"/>
            <a:chExt cx="101054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0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010540">
                  <a:moveTo>
                    <a:pt x="149023" y="0"/>
                  </a:moveTo>
                  <a:lnTo>
                    <a:pt x="861517" y="0"/>
                  </a:lnTo>
                  <a:cubicBezTo>
                    <a:pt x="901041" y="0"/>
                    <a:pt x="938945" y="15701"/>
                    <a:pt x="966893" y="43648"/>
                  </a:cubicBezTo>
                  <a:cubicBezTo>
                    <a:pt x="994840" y="71595"/>
                    <a:pt x="1010540" y="109500"/>
                    <a:pt x="1010540" y="149023"/>
                  </a:cubicBezTo>
                  <a:lnTo>
                    <a:pt x="1010540" y="663777"/>
                  </a:lnTo>
                  <a:cubicBezTo>
                    <a:pt x="1010540" y="746080"/>
                    <a:pt x="943820" y="812800"/>
                    <a:pt x="861517" y="812800"/>
                  </a:cubicBezTo>
                  <a:lnTo>
                    <a:pt x="149023" y="812800"/>
                  </a:lnTo>
                  <a:cubicBezTo>
                    <a:pt x="109500" y="812800"/>
                    <a:pt x="71595" y="797099"/>
                    <a:pt x="43648" y="769152"/>
                  </a:cubicBezTo>
                  <a:cubicBezTo>
                    <a:pt x="15701" y="741205"/>
                    <a:pt x="0" y="703300"/>
                    <a:pt x="0" y="663777"/>
                  </a:cubicBezTo>
                  <a:lnTo>
                    <a:pt x="0" y="149023"/>
                  </a:lnTo>
                  <a:cubicBezTo>
                    <a:pt x="0" y="109500"/>
                    <a:pt x="15701" y="71595"/>
                    <a:pt x="43648" y="43648"/>
                  </a:cubicBezTo>
                  <a:cubicBezTo>
                    <a:pt x="71595" y="15701"/>
                    <a:pt x="109500" y="0"/>
                    <a:pt x="149023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PlayStation 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62051" y="3409442"/>
            <a:ext cx="2649510" cy="2131060"/>
            <a:chOff x="0" y="0"/>
            <a:chExt cx="101054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0540" cy="812800"/>
            </a:xfrm>
            <a:custGeom>
              <a:avLst/>
              <a:gdLst/>
              <a:ahLst/>
              <a:cxnLst/>
              <a:rect r="r" b="b" t="t" l="l"/>
              <a:pathLst>
                <a:path h="812800" w="1010540">
                  <a:moveTo>
                    <a:pt x="149023" y="0"/>
                  </a:moveTo>
                  <a:lnTo>
                    <a:pt x="861517" y="0"/>
                  </a:lnTo>
                  <a:cubicBezTo>
                    <a:pt x="901041" y="0"/>
                    <a:pt x="938945" y="15701"/>
                    <a:pt x="966893" y="43648"/>
                  </a:cubicBezTo>
                  <a:cubicBezTo>
                    <a:pt x="994840" y="71595"/>
                    <a:pt x="1010540" y="109500"/>
                    <a:pt x="1010540" y="149023"/>
                  </a:cubicBezTo>
                  <a:lnTo>
                    <a:pt x="1010540" y="663777"/>
                  </a:lnTo>
                  <a:cubicBezTo>
                    <a:pt x="1010540" y="746080"/>
                    <a:pt x="943820" y="812800"/>
                    <a:pt x="861517" y="812800"/>
                  </a:cubicBezTo>
                  <a:lnTo>
                    <a:pt x="149023" y="812800"/>
                  </a:lnTo>
                  <a:cubicBezTo>
                    <a:pt x="109500" y="812800"/>
                    <a:pt x="71595" y="797099"/>
                    <a:pt x="43648" y="769152"/>
                  </a:cubicBezTo>
                  <a:cubicBezTo>
                    <a:pt x="15701" y="741205"/>
                    <a:pt x="0" y="703300"/>
                    <a:pt x="0" y="663777"/>
                  </a:cubicBezTo>
                  <a:lnTo>
                    <a:pt x="0" y="149023"/>
                  </a:lnTo>
                  <a:cubicBezTo>
                    <a:pt x="0" y="109500"/>
                    <a:pt x="15701" y="71595"/>
                    <a:pt x="43648" y="43648"/>
                  </a:cubicBezTo>
                  <a:cubicBezTo>
                    <a:pt x="71595" y="15701"/>
                    <a:pt x="109500" y="0"/>
                    <a:pt x="149023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Nintendo switch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411561" y="5845302"/>
            <a:ext cx="2710868" cy="2131060"/>
            <a:chOff x="0" y="0"/>
            <a:chExt cx="1033943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3943" cy="812800"/>
            </a:xfrm>
            <a:custGeom>
              <a:avLst/>
              <a:gdLst/>
              <a:ahLst/>
              <a:cxnLst/>
              <a:rect r="r" b="b" t="t" l="l"/>
              <a:pathLst>
                <a:path h="812800" w="1033943">
                  <a:moveTo>
                    <a:pt x="145650" y="0"/>
                  </a:moveTo>
                  <a:lnTo>
                    <a:pt x="888293" y="0"/>
                  </a:lnTo>
                  <a:cubicBezTo>
                    <a:pt x="926922" y="0"/>
                    <a:pt x="963968" y="15345"/>
                    <a:pt x="991283" y="42660"/>
                  </a:cubicBezTo>
                  <a:cubicBezTo>
                    <a:pt x="1018598" y="69975"/>
                    <a:pt x="1033943" y="107021"/>
                    <a:pt x="1033943" y="145650"/>
                  </a:cubicBezTo>
                  <a:lnTo>
                    <a:pt x="1033943" y="667150"/>
                  </a:lnTo>
                  <a:cubicBezTo>
                    <a:pt x="1033943" y="705779"/>
                    <a:pt x="1018598" y="742825"/>
                    <a:pt x="991283" y="770140"/>
                  </a:cubicBezTo>
                  <a:cubicBezTo>
                    <a:pt x="963968" y="797455"/>
                    <a:pt x="926922" y="812800"/>
                    <a:pt x="888293" y="812800"/>
                  </a:cubicBezTo>
                  <a:lnTo>
                    <a:pt x="145650" y="812800"/>
                  </a:lnTo>
                  <a:cubicBezTo>
                    <a:pt x="107021" y="812800"/>
                    <a:pt x="69975" y="797455"/>
                    <a:pt x="42660" y="770140"/>
                  </a:cubicBezTo>
                  <a:cubicBezTo>
                    <a:pt x="15345" y="742825"/>
                    <a:pt x="0" y="705779"/>
                    <a:pt x="0" y="667150"/>
                  </a:cubicBezTo>
                  <a:lnTo>
                    <a:pt x="0" y="145650"/>
                  </a:lnTo>
                  <a:cubicBezTo>
                    <a:pt x="0" y="107021"/>
                    <a:pt x="15345" y="69975"/>
                    <a:pt x="42660" y="42660"/>
                  </a:cubicBezTo>
                  <a:cubicBezTo>
                    <a:pt x="69975" y="15345"/>
                    <a:pt x="107021" y="0"/>
                    <a:pt x="145650" y="0"/>
                  </a:cubicBezTo>
                  <a:close/>
                </a:path>
              </a:pathLst>
            </a:custGeom>
            <a:solidFill>
              <a:srgbClr val="132847"/>
            </a:solidFill>
            <a:ln w="95250">
              <a:solidFill>
                <a:srgbClr val="FFFFFF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latin typeface="Noto Sans T Chinese Bold"/>
                </a:rPr>
                <a:t>PC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8926282"/>
            <a:ext cx="18297804" cy="1360718"/>
            <a:chOff x="0" y="0"/>
            <a:chExt cx="4819175" cy="3583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9175" cy="358378"/>
            </a:xfrm>
            <a:custGeom>
              <a:avLst/>
              <a:gdLst/>
              <a:ahLst/>
              <a:cxnLst/>
              <a:rect r="r" b="b" t="t" l="l"/>
              <a:pathLst>
                <a:path h="358378" w="4819175">
                  <a:moveTo>
                    <a:pt x="0" y="0"/>
                  </a:moveTo>
                  <a:lnTo>
                    <a:pt x="4819175" y="0"/>
                  </a:lnTo>
                  <a:lnTo>
                    <a:pt x="4819175" y="358378"/>
                  </a:lnTo>
                  <a:lnTo>
                    <a:pt x="0" y="358378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 spc="89">
                  <a:solidFill>
                    <a:srgbClr val="FFFFFF"/>
                  </a:solidFill>
                  <a:latin typeface="Noto Sans T Chinese"/>
                </a:rPr>
                <a:t>footer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0" y="23812"/>
            <a:ext cx="1965248" cy="1473936"/>
          </a:xfrm>
          <a:custGeom>
            <a:avLst/>
            <a:gdLst/>
            <a:ahLst/>
            <a:cxnLst/>
            <a:rect r="r" b="b" t="t" l="l"/>
            <a:pathLst>
              <a:path h="1473936" w="1965248">
                <a:moveTo>
                  <a:pt x="0" y="0"/>
                </a:moveTo>
                <a:lnTo>
                  <a:pt x="1965248" y="0"/>
                </a:lnTo>
                <a:lnTo>
                  <a:pt x="1965248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0740" y="837741"/>
            <a:ext cx="6286521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ABOUT  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0526" y="3915166"/>
            <a:ext cx="6846948" cy="291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魔法風格為主題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深色基調代表未知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亮色系部分凸顯魔法光炫的效果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527"/>
                </a:solidFill>
                <a:ea typeface="Noto Sans T Chinese"/>
              </a:rPr>
              <a:t>不同分頁設計不一樣的內容呈現方式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結合</a:t>
            </a:r>
            <a:r>
              <a:rPr lang="en-US" sz="3399">
                <a:solidFill>
                  <a:srgbClr val="4F3527"/>
                </a:solidFill>
                <a:ea typeface="Noto Sans T Chinese"/>
              </a:rPr>
              <a:t>哈利波特的元素作為彩蛋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96467" y="5189215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progress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DF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929" y="265532"/>
            <a:ext cx="14944141" cy="9755937"/>
          </a:xfrm>
          <a:custGeom>
            <a:avLst/>
            <a:gdLst/>
            <a:ahLst/>
            <a:cxnLst/>
            <a:rect r="r" b="b" t="t" l="l"/>
            <a:pathLst>
              <a:path h="9755937" w="14944141">
                <a:moveTo>
                  <a:pt x="0" y="0"/>
                </a:moveTo>
                <a:lnTo>
                  <a:pt x="14944142" y="0"/>
                </a:lnTo>
                <a:lnTo>
                  <a:pt x="14944142" y="9755936"/>
                </a:lnTo>
                <a:lnTo>
                  <a:pt x="0" y="9755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28864" y="5314950"/>
            <a:ext cx="7030271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OUR problem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17265" y="1409700"/>
            <a:ext cx="705347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OUR 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733" y="4219966"/>
            <a:ext cx="460253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資料不好蒐集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時間不足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對js熟悉度不高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信息傳遞不到位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4212475"/>
            <a:ext cx="7315200" cy="1862051"/>
          </a:xfrm>
          <a:custGeom>
            <a:avLst/>
            <a:gdLst/>
            <a:ahLst/>
            <a:cxnLst/>
            <a:rect r="r" b="b" t="t" l="l"/>
            <a:pathLst>
              <a:path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3142" y="850383"/>
            <a:ext cx="2301716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7439" y="4519930"/>
            <a:ext cx="47128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傾向角色扮演的玩家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嚮往魔法世界的影迷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96378"/>
            <a:ext cx="16230600" cy="6154103"/>
          </a:xfrm>
          <a:custGeom>
            <a:avLst/>
            <a:gdLst/>
            <a:ahLst/>
            <a:cxnLst/>
            <a:rect r="r" b="b" t="t" l="l"/>
            <a:pathLst>
              <a:path h="6154103" w="16230600">
                <a:moveTo>
                  <a:pt x="0" y="0"/>
                </a:moveTo>
                <a:lnTo>
                  <a:pt x="16230600" y="0"/>
                </a:lnTo>
                <a:lnTo>
                  <a:pt x="16230600" y="6154102"/>
                </a:lnTo>
                <a:lnTo>
                  <a:pt x="0" y="6154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0006" y="1259729"/>
            <a:ext cx="8103858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when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0854" y="0"/>
            <a:ext cx="12466293" cy="10287000"/>
          </a:xfrm>
          <a:custGeom>
            <a:avLst/>
            <a:gdLst/>
            <a:ahLst/>
            <a:cxnLst/>
            <a:rect r="r" b="b" t="t" l="l"/>
            <a:pathLst>
              <a:path h="10287000" w="12466293">
                <a:moveTo>
                  <a:pt x="0" y="0"/>
                </a:moveTo>
                <a:lnTo>
                  <a:pt x="12466292" y="0"/>
                </a:lnTo>
                <a:lnTo>
                  <a:pt x="124662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31" t="-7719" r="-37069" b="-126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0006" y="1259729"/>
            <a:ext cx="8103858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what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10295" y="487997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LOGO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68850" y="3972068"/>
            <a:ext cx="3442627" cy="3524358"/>
          </a:xfrm>
          <a:custGeom>
            <a:avLst/>
            <a:gdLst/>
            <a:ahLst/>
            <a:cxnLst/>
            <a:rect r="r" b="b" t="t" l="l"/>
            <a:pathLst>
              <a:path h="3524358" w="3442627">
                <a:moveTo>
                  <a:pt x="0" y="0"/>
                </a:moveTo>
                <a:lnTo>
                  <a:pt x="3442626" y="0"/>
                </a:lnTo>
                <a:lnTo>
                  <a:pt x="3442626" y="3524358"/>
                </a:lnTo>
                <a:lnTo>
                  <a:pt x="0" y="35243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4052" t="0" r="-1244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88973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LOGO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0359" y="4488071"/>
            <a:ext cx="8616857" cy="24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以官網Logo火炬、金屬光澤的意象發想</a:t>
            </a:r>
          </a:p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結合Hogwarts Legacy與Harry Potter共有的字頭H，組成金屬火杯</a:t>
            </a:r>
          </a:p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上漂浮著發光的邀請函與網站名稱連結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10295" y="487997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HOW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79" y="-104283"/>
            <a:ext cx="18339979" cy="2810099"/>
            <a:chOff x="0" y="0"/>
            <a:chExt cx="4238896" cy="649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8896" cy="649495"/>
            </a:xfrm>
            <a:custGeom>
              <a:avLst/>
              <a:gdLst/>
              <a:ahLst/>
              <a:cxnLst/>
              <a:rect r="r" b="b" t="t" l="l"/>
              <a:pathLst>
                <a:path h="649495" w="4238896">
                  <a:moveTo>
                    <a:pt x="0" y="0"/>
                  </a:moveTo>
                  <a:lnTo>
                    <a:pt x="4238896" y="0"/>
                  </a:lnTo>
                  <a:lnTo>
                    <a:pt x="4238896" y="649495"/>
                  </a:lnTo>
                  <a:lnTo>
                    <a:pt x="0" y="649495"/>
                  </a:lnTo>
                  <a:close/>
                </a:path>
              </a:pathLst>
            </a:custGeom>
            <a:solidFill>
              <a:srgbClr val="1328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705816"/>
            <a:ext cx="18288000" cy="7750025"/>
            <a:chOff x="0" y="0"/>
            <a:chExt cx="4816593" cy="2041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041159"/>
            </a:xfrm>
            <a:custGeom>
              <a:avLst/>
              <a:gdLst/>
              <a:ahLst/>
              <a:cxnLst/>
              <a:rect r="r" b="b" t="t" l="l"/>
              <a:pathLst>
                <a:path h="20411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41159"/>
                  </a:lnTo>
                  <a:lnTo>
                    <a:pt x="0" y="204115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ea typeface="Noto Sans T Chinese"/>
                </a:rPr>
                <a:t>影片</a:t>
              </a:r>
            </a:p>
            <a:p>
              <a:pPr algn="ctr">
                <a:lnSpc>
                  <a:spcPts val="6999"/>
                </a:lnSpc>
              </a:pPr>
            </a:p>
            <a:p>
              <a:pPr algn="ctr">
                <a:lnSpc>
                  <a:spcPts val="6999"/>
                </a:lnSpc>
              </a:pPr>
            </a:p>
            <a:p>
              <a:pPr algn="ctr">
                <a:lnSpc>
                  <a:spcPts val="6999"/>
                </a:lnSpc>
              </a:pPr>
            </a:p>
            <a:p>
              <a:pPr algn="ctr">
                <a:lnSpc>
                  <a:spcPts val="69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703766" cy="2777825"/>
          </a:xfrm>
          <a:custGeom>
            <a:avLst/>
            <a:gdLst/>
            <a:ahLst/>
            <a:cxnLst/>
            <a:rect r="r" b="b" t="t" l="l"/>
            <a:pathLst>
              <a:path h="2777825" w="3703766">
                <a:moveTo>
                  <a:pt x="0" y="0"/>
                </a:moveTo>
                <a:lnTo>
                  <a:pt x="3703766" y="0"/>
                </a:lnTo>
                <a:lnTo>
                  <a:pt x="3703766" y="2777825"/>
                </a:lnTo>
                <a:lnTo>
                  <a:pt x="0" y="2777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6319119" y="1420247"/>
            <a:ext cx="1273646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6319119" y="1871074"/>
            <a:ext cx="1273646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6319119" y="956649"/>
            <a:ext cx="1273646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465590" y="3937318"/>
            <a:ext cx="3822410" cy="1534345"/>
            <a:chOff x="0" y="0"/>
            <a:chExt cx="812800" cy="3262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326264"/>
            </a:xfrm>
            <a:custGeom>
              <a:avLst/>
              <a:gdLst/>
              <a:ahLst/>
              <a:cxnLst/>
              <a:rect r="r" b="b" t="t" l="l"/>
              <a:pathLst>
                <a:path h="326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6264"/>
                  </a:lnTo>
                  <a:lnTo>
                    <a:pt x="0" y="32626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媒體牆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65590" y="6972059"/>
            <a:ext cx="3822410" cy="1782094"/>
            <a:chOff x="0" y="0"/>
            <a:chExt cx="812800" cy="3789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78946"/>
            </a:xfrm>
            <a:custGeom>
              <a:avLst/>
              <a:gdLst/>
              <a:ahLst/>
              <a:cxnLst/>
              <a:rect r="r" b="b" t="t" l="l"/>
              <a:pathLst>
                <a:path h="37894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8946"/>
                  </a:lnTo>
                  <a:lnTo>
                    <a:pt x="0" y="378946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開發商簡介</a:t>
              </a:r>
            </a:p>
            <a:p>
              <a:pPr algn="ctr">
                <a:lnSpc>
                  <a:spcPts val="16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65590" y="5448068"/>
            <a:ext cx="3822410" cy="1534345"/>
            <a:chOff x="0" y="0"/>
            <a:chExt cx="812800" cy="326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26264"/>
            </a:xfrm>
            <a:custGeom>
              <a:avLst/>
              <a:gdLst/>
              <a:ahLst/>
              <a:cxnLst/>
              <a:rect r="r" b="b" t="t" l="l"/>
              <a:pathLst>
                <a:path h="326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6264"/>
                  </a:lnTo>
                  <a:lnTo>
                    <a:pt x="0" y="32626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建議配備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465590" y="8723093"/>
            <a:ext cx="3822410" cy="1563907"/>
            <a:chOff x="0" y="0"/>
            <a:chExt cx="812800" cy="332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32550"/>
            </a:xfrm>
            <a:custGeom>
              <a:avLst/>
              <a:gdLst/>
              <a:ahLst/>
              <a:cxnLst/>
              <a:rect r="r" b="b" t="t" l="l"/>
              <a:pathLst>
                <a:path h="3325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2550"/>
                  </a:lnTo>
                  <a:lnTo>
                    <a:pt x="0" y="33255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購買連結</a:t>
              </a:r>
            </a:p>
            <a:p>
              <a:pPr algn="ctr">
                <a:lnSpc>
                  <a:spcPts val="16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465590" y="0"/>
            <a:ext cx="3822410" cy="1534345"/>
            <a:chOff x="0" y="0"/>
            <a:chExt cx="812800" cy="3262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26264"/>
            </a:xfrm>
            <a:custGeom>
              <a:avLst/>
              <a:gdLst/>
              <a:ahLst/>
              <a:cxnLst/>
              <a:rect r="r" b="b" t="t" l="l"/>
              <a:pathLst>
                <a:path h="32626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6264"/>
                  </a:lnTo>
                  <a:lnTo>
                    <a:pt x="0" y="32626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遊戲特色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65590" y="0"/>
            <a:ext cx="3822410" cy="1534345"/>
            <a:chOff x="0" y="0"/>
            <a:chExt cx="926197" cy="3717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26197" cy="371783"/>
            </a:xfrm>
            <a:custGeom>
              <a:avLst/>
              <a:gdLst/>
              <a:ahLst/>
              <a:cxnLst/>
              <a:rect r="r" b="b" t="t" l="l"/>
              <a:pathLst>
                <a:path h="371783" w="926197">
                  <a:moveTo>
                    <a:pt x="0" y="0"/>
                  </a:moveTo>
                  <a:lnTo>
                    <a:pt x="926197" y="0"/>
                  </a:lnTo>
                  <a:lnTo>
                    <a:pt x="926197" y="371783"/>
                  </a:lnTo>
                  <a:lnTo>
                    <a:pt x="0" y="371783"/>
                  </a:ln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219075"/>
              <a:ext cx="812800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600"/>
                </a:lnSpc>
              </a:pPr>
              <a:r>
                <a:rPr lang="en-US" sz="3200">
                  <a:solidFill>
                    <a:srgbClr val="FFFFFF"/>
                  </a:solidFill>
                  <a:ea typeface="Noto Sans T Chinese"/>
                </a:rPr>
                <a:t>遊戲特色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465590" y="1491899"/>
            <a:ext cx="3822410" cy="2476478"/>
            <a:chOff x="0" y="0"/>
            <a:chExt cx="926197" cy="6000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26197" cy="600068"/>
            </a:xfrm>
            <a:custGeom>
              <a:avLst/>
              <a:gdLst/>
              <a:ahLst/>
              <a:cxnLst/>
              <a:rect r="r" b="b" t="t" l="l"/>
              <a:pathLst>
                <a:path h="600068" w="926197">
                  <a:moveTo>
                    <a:pt x="0" y="0"/>
                  </a:moveTo>
                  <a:lnTo>
                    <a:pt x="926197" y="0"/>
                  </a:lnTo>
                  <a:lnTo>
                    <a:pt x="926197" y="600068"/>
                  </a:lnTo>
                  <a:lnTo>
                    <a:pt x="0" y="600068"/>
                  </a:lnTo>
                  <a:close/>
                </a:path>
              </a:pathLst>
            </a:custGeom>
            <a:solidFill>
              <a:srgbClr val="37363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ea typeface="Noto Sans T Chinese Bold"/>
                </a:rPr>
                <a:t>開放世界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ea typeface="Noto Sans T Chinese Bold"/>
                </a:rPr>
                <a:t>捏臉系統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ea typeface="Noto Sans T Chinese Bold"/>
                </a:rPr>
                <a:t>法術戰鬥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70">
                  <a:solidFill>
                    <a:srgbClr val="FFFFFF"/>
                  </a:solidFill>
                  <a:ea typeface="Noto Sans T Chinese Bold"/>
                </a:rPr>
                <a:t>天賦系統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335490" y="5009967"/>
            <a:ext cx="3565041" cy="2673781"/>
          </a:xfrm>
          <a:custGeom>
            <a:avLst/>
            <a:gdLst/>
            <a:ahLst/>
            <a:cxnLst/>
            <a:rect r="r" b="b" t="t" l="l"/>
            <a:pathLst>
              <a:path h="2673781" w="3565041">
                <a:moveTo>
                  <a:pt x="0" y="0"/>
                </a:moveTo>
                <a:lnTo>
                  <a:pt x="3565041" y="0"/>
                </a:lnTo>
                <a:lnTo>
                  <a:pt x="3565041" y="2673781"/>
                </a:lnTo>
                <a:lnTo>
                  <a:pt x="0" y="267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-10800000">
            <a:off x="17335885" y="656452"/>
            <a:ext cx="513761" cy="263961"/>
            <a:chOff x="0" y="0"/>
            <a:chExt cx="812800" cy="4176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17601"/>
            </a:xfrm>
            <a:custGeom>
              <a:avLst/>
              <a:gdLst/>
              <a:ahLst/>
              <a:cxnLst/>
              <a:rect r="r" b="b" t="t" l="l"/>
              <a:pathLst>
                <a:path h="417601" w="812800">
                  <a:moveTo>
                    <a:pt x="406400" y="0"/>
                  </a:moveTo>
                  <a:lnTo>
                    <a:pt x="812800" y="417601"/>
                  </a:lnTo>
                  <a:lnTo>
                    <a:pt x="0" y="41760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892488" y="9022488"/>
            <a:ext cx="125030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Noto Sans T Chinese"/>
              </a:rPr>
              <a:t>遊戲背景文字敘述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92488" y="7256580"/>
            <a:ext cx="12503024" cy="13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ea typeface="Noto Sans T Chinese"/>
              </a:rPr>
              <a:t>霍格華茲的邀請函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to Sans T Chinese"/>
              </a:rPr>
              <a:t>Hogwarts Invention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DAFfgHMoZew</dc:identifier>
  <dcterms:modified xsi:type="dcterms:W3CDTF">2011-08-01T06:04:30Z</dcterms:modified>
  <cp:revision>1</cp:revision>
  <dc:title>Game Streaming 101</dc:title>
</cp:coreProperties>
</file>